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8"/>
  </p:notesMasterIdLst>
  <p:handoutMasterIdLst>
    <p:handoutMasterId r:id="rId39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4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84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4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3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83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83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4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84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itle 1"/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7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775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1048776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91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7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7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7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1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2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6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4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5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7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1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Title 1"/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7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04879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9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99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0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0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02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03" name="Line"/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2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3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8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6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8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8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6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4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7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679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48680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2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9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2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29" name="Straight Connector 16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17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8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40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2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4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5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46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31" name="Straight Connector 18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19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Title 1"/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8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0488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13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14" name="Line"/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48815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8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04881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20" name="Line"/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4882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22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Title 1"/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8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04882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2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827" name="Line"/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48828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Title 1"/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7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04877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8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81" name="Line"/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48782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83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8784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830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3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3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488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806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1048807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Placeholder 1"/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1" name="Group"/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1048769" name="Line"/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48770" name="Line"/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48771" name="Line"/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048772" name="textruta 3"/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 rotWithShape="1">
          <a:blip r:embed="rId19"/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97153" name="Picture 6"/>
          <p:cNvPicPr>
            <a:picLocks noChangeAspect="1"/>
          </p:cNvPicPr>
          <p:nvPr/>
        </p:nvPicPr>
        <p:blipFill rotWithShape="1">
          <a:blip r:embed="rId20"/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4857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r:embed="rId21"/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97155" name="Picture 9"/>
          <p:cNvPicPr>
            <a:picLocks noChangeAspect="1"/>
          </p:cNvPicPr>
          <p:nvPr/>
        </p:nvPicPr>
        <p:blipFill rotWithShape="1">
          <a:blip r:embed="rId22"/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8577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3/10/2025</a:t>
            </a:fld>
            <a:endParaRPr lang="en-US" dirty="0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"/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1048583" name="Line"/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48584" name="Line"/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48585" name="Line"/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048586" name="textruta 3"/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"/>
            <a:ext cx="12192000" cy="6927574"/>
          </a:xfrm>
          <a:prstGeom prst="rect">
            <a:avLst/>
          </a:prstGeom>
        </p:spPr>
      </p:pic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2873829" y="2836505"/>
            <a:ext cx="3433664" cy="3228393"/>
          </a:xfrm>
        </p:spPr>
        <p:txBody>
          <a:bodyPr>
            <a:normAutofit/>
          </a:bodyPr>
          <a:lstStyle/>
          <a:p>
            <a:r>
              <a:rPr lang="en-IN" sz="1600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Presented By:</a:t>
            </a:r>
            <a:endParaRPr lang="en-IN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Team:</a:t>
            </a:r>
          </a:p>
          <a:p>
            <a:r>
              <a:rPr lang="en-IN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CH.V.KUSUMA - 21B01A5421</a:t>
            </a:r>
          </a:p>
          <a:p>
            <a:r>
              <a:rPr lang="en-IN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D.MYDHILI - 21B01A5429</a:t>
            </a:r>
          </a:p>
          <a:p>
            <a:r>
              <a:rPr lang="en-IN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J.PUJITHA - 21B01A5445</a:t>
            </a:r>
          </a:p>
          <a:p>
            <a:r>
              <a:rPr lang="en-IN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B.ANU - 22B0</a:t>
            </a:r>
            <a:r>
              <a:rPr lang="en-US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</a:t>
            </a:r>
            <a:r>
              <a:rPr lang="en-IN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A5402</a:t>
            </a:r>
            <a:endParaRPr lang="zh-CN" altLang="en-US"/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180" y="1122363"/>
            <a:ext cx="8732711" cy="1086010"/>
          </a:xfrm>
          <a:prstGeom prst="rect">
            <a:avLst/>
          </a:prstGeom>
        </p:spPr>
      </p:pic>
      <p:sp>
        <p:nvSpPr>
          <p:cNvPr id="1048593" name="Subtitle 2"/>
          <p:cNvSpPr txBox="1"/>
          <p:nvPr/>
        </p:nvSpPr>
        <p:spPr>
          <a:xfrm>
            <a:off x="1646535" y="5368559"/>
            <a:ext cx="9144000" cy="276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466" y="-69574"/>
            <a:ext cx="1230534" cy="826859"/>
          </a:xfrm>
          <a:prstGeom prst="rect">
            <a:avLst/>
          </a:prstGeom>
        </p:spPr>
      </p:pic>
      <p:sp>
        <p:nvSpPr>
          <p:cNvPr id="1048594" name="TextBox 1"/>
          <p:cNvSpPr txBox="1"/>
          <p:nvPr/>
        </p:nvSpPr>
        <p:spPr>
          <a:xfrm>
            <a:off x="6786465" y="2819455"/>
            <a:ext cx="2276670" cy="222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Project Guide: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IN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Mrs.P.Archana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</a:t>
            </a:r>
          </a:p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  </a:t>
            </a:r>
          </a:p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Department of Artificial Intelligence</a:t>
            </a:r>
          </a:p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Shri Vishnu engineering college for women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91" y="51488"/>
            <a:ext cx="8582025" cy="6772275"/>
          </a:xfrm>
          <a:prstGeom prst="rect">
            <a:avLst/>
          </a:prstGeom>
        </p:spPr>
      </p:pic>
      <p:sp>
        <p:nvSpPr>
          <p:cNvPr id="1048618" name="Rectangle: Rounded Corners 10"/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/>
              <a:t>Project Implementation Details</a:t>
            </a:r>
          </a:p>
          <a:p>
            <a:pPr algn="ctr"/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8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  <p:pic>
        <p:nvPicPr>
          <p:cNvPr id="2097169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466" y="42862"/>
            <a:ext cx="1230534" cy="8268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11</a:t>
            </a:fld>
            <a:endParaRPr lang="en-US"/>
          </a:p>
        </p:txBody>
      </p:sp>
      <p:sp>
        <p:nvSpPr>
          <p:cNvPr id="1048620" name="TextBox 5"/>
          <p:cNvSpPr txBox="1"/>
          <p:nvPr/>
        </p:nvSpPr>
        <p:spPr>
          <a:xfrm>
            <a:off x="552091" y="448574"/>
            <a:ext cx="9800448" cy="489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Concept Overview:</a:t>
            </a:r>
          </a:p>
          <a:p>
            <a:r>
              <a:rPr lang="en-US" dirty="0"/>
              <a:t>The Deepfake detection system aims to classify videos as </a:t>
            </a:r>
            <a:r>
              <a:rPr lang="en-US" b="1" dirty="0"/>
              <a:t>real or fake</a:t>
            </a:r>
            <a:r>
              <a:rPr lang="en-US" dirty="0"/>
              <a:t> using </a:t>
            </a:r>
            <a:r>
              <a:rPr lang="en-US" b="1" dirty="0"/>
              <a:t>machine learning models</a:t>
            </a:r>
            <a:r>
              <a:rPr lang="en-US" dirty="0"/>
              <a:t>. The process involves </a:t>
            </a:r>
            <a:r>
              <a:rPr lang="en-US" b="1" dirty="0"/>
              <a:t>preprocessing video data, training a deep learning model, and using it for real-time predictions</a:t>
            </a:r>
            <a:r>
              <a:rPr lang="en-US" dirty="0"/>
              <a:t>. The system follows a structured approach, combining </a:t>
            </a:r>
            <a:r>
              <a:rPr lang="en-US" b="1" dirty="0"/>
              <a:t>frontend, backend, and AI-based processing</a:t>
            </a:r>
            <a:r>
              <a:rPr lang="en-US" dirty="0"/>
              <a:t> for effective results.</a:t>
            </a:r>
          </a:p>
          <a:p>
            <a:endParaRPr lang="en-US" b="1" dirty="0"/>
          </a:p>
          <a:p>
            <a:r>
              <a:rPr lang="en-US" b="1" dirty="0"/>
              <a:t>System Architecture (Block Diagram Explanation):</a:t>
            </a:r>
          </a:p>
          <a:p>
            <a:r>
              <a:rPr lang="en-US" dirty="0"/>
              <a:t>The system follows a structured pipeline: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Collection:</a:t>
            </a:r>
            <a:r>
              <a:rPr lang="en-US" dirty="0"/>
              <a:t> A dataset containing </a:t>
            </a:r>
            <a:r>
              <a:rPr lang="en-US" b="1" dirty="0"/>
              <a:t>real and fake</a:t>
            </a:r>
            <a:r>
              <a:rPr lang="en-US" dirty="0"/>
              <a:t> videos is collected.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Preprocessing:</a:t>
            </a:r>
            <a:r>
              <a:rPr lang="en-US" dirty="0"/>
              <a:t> Videos are </a:t>
            </a:r>
            <a:r>
              <a:rPr lang="en-US" b="1" dirty="0"/>
              <a:t>split into frames</a:t>
            </a:r>
            <a:r>
              <a:rPr lang="en-US" dirty="0"/>
              <a:t>, </a:t>
            </a:r>
            <a:r>
              <a:rPr lang="en-US" b="1" dirty="0"/>
              <a:t>faces are detected and cropped</a:t>
            </a:r>
            <a:r>
              <a:rPr lang="en-US" dirty="0"/>
              <a:t>, and the processed dataset is stored.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Training:</a:t>
            </a:r>
            <a:r>
              <a:rPr lang="en-US" dirty="0"/>
              <a:t> The dataset is split into </a:t>
            </a:r>
            <a:r>
              <a:rPr lang="en-US" b="1" dirty="0"/>
              <a:t>training and testing sets</a:t>
            </a:r>
            <a:r>
              <a:rPr lang="en-US" dirty="0"/>
              <a:t>, and features are extracted using </a:t>
            </a:r>
            <a:r>
              <a:rPr lang="en-US" b="1" dirty="0" err="1"/>
              <a:t>ResNext</a:t>
            </a:r>
            <a:r>
              <a:rPr lang="en-US" dirty="0"/>
              <a:t>. An </a:t>
            </a:r>
            <a:r>
              <a:rPr lang="en-US" b="1" dirty="0"/>
              <a:t>LSTM-based classifier</a:t>
            </a:r>
            <a:r>
              <a:rPr lang="en-US" dirty="0"/>
              <a:t> is trained to detect Deepfakes.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Evaluation &amp; Deployment:</a:t>
            </a:r>
            <a:r>
              <a:rPr lang="en-US" dirty="0"/>
              <a:t> The trained model is evaluated using a </a:t>
            </a:r>
            <a:r>
              <a:rPr lang="en-US" b="1" dirty="0"/>
              <a:t>confusion matrix</a:t>
            </a:r>
            <a:r>
              <a:rPr lang="en-US" dirty="0"/>
              <a:t>, exported, and used for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Prediction Flow:</a:t>
            </a:r>
            <a:r>
              <a:rPr lang="en-US" dirty="0"/>
              <a:t> A </a:t>
            </a:r>
            <a:r>
              <a:rPr lang="en-US" b="1" dirty="0"/>
              <a:t>user uploads a video</a:t>
            </a:r>
            <a:r>
              <a:rPr lang="en-US" dirty="0"/>
              <a:t>, which undergoes </a:t>
            </a:r>
            <a:r>
              <a:rPr lang="en-US" b="1" dirty="0"/>
              <a:t>preprocessing</a:t>
            </a:r>
            <a:r>
              <a:rPr lang="en-US" dirty="0"/>
              <a:t> and is analyzed by the trained model to classify it as </a:t>
            </a:r>
            <a:r>
              <a:rPr lang="en-US" b="1" dirty="0"/>
              <a:t>real or fake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12</a:t>
            </a:fld>
            <a:endParaRPr lang="en-US"/>
          </a:p>
        </p:txBody>
      </p:sp>
      <p:sp>
        <p:nvSpPr>
          <p:cNvPr id="1048622" name="TextBox 3"/>
          <p:cNvSpPr txBox="1"/>
          <p:nvPr/>
        </p:nvSpPr>
        <p:spPr>
          <a:xfrm>
            <a:off x="457200" y="295729"/>
            <a:ext cx="9895340" cy="515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Use-Case Diagram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Users interact with the system by </a:t>
            </a:r>
            <a:r>
              <a:rPr lang="en-US" b="1" dirty="0"/>
              <a:t>uploading videos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Processes:</a:t>
            </a:r>
            <a:r>
              <a:rPr lang="en-US" dirty="0"/>
              <a:t> The system processes the video, applies the trained model, and returns the classification result.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Flow Chart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flow starts with </a:t>
            </a:r>
            <a:r>
              <a:rPr lang="en-US" b="1" dirty="0"/>
              <a:t>dataset collection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Preprocessing</a:t>
            </a:r>
            <a:r>
              <a:rPr lang="en-US" dirty="0"/>
              <a:t> involves splitting videos into frames, detecting faces, and cropping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Training and Testing</a:t>
            </a:r>
            <a:r>
              <a:rPr lang="en-US" dirty="0"/>
              <a:t> are performed using </a:t>
            </a:r>
            <a:r>
              <a:rPr lang="en-US" b="1" dirty="0" err="1"/>
              <a:t>ResNext</a:t>
            </a:r>
            <a:r>
              <a:rPr lang="en-US" b="1" dirty="0"/>
              <a:t> for feature extraction</a:t>
            </a:r>
            <a:r>
              <a:rPr lang="en-US" dirty="0"/>
              <a:t> and </a:t>
            </a:r>
            <a:r>
              <a:rPr lang="en-US" b="1" dirty="0"/>
              <a:t>LSTM for classification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trained model</a:t>
            </a:r>
            <a:r>
              <a:rPr lang="en-US" dirty="0"/>
              <a:t> is saved and used for prediction when a new video is uploaded.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Frontend and Backend Technologies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Frontend:</a:t>
            </a:r>
            <a:r>
              <a:rPr lang="en-US" dirty="0"/>
              <a:t> The system provides a user-friendly </a:t>
            </a:r>
            <a:r>
              <a:rPr lang="en-US" b="1" dirty="0"/>
              <a:t>web interface</a:t>
            </a:r>
            <a:r>
              <a:rPr lang="en-US" dirty="0"/>
              <a:t> for uploading videos, viewing results, and interacting with the model. Technologies like </a:t>
            </a:r>
            <a:r>
              <a:rPr lang="en-US" b="1" dirty="0"/>
              <a:t>HTML, CSS, JavaScript, and React.js</a:t>
            </a:r>
            <a:r>
              <a:rPr lang="en-US" dirty="0"/>
              <a:t> can be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Backend:</a:t>
            </a:r>
            <a:r>
              <a:rPr lang="en-US" dirty="0"/>
              <a:t> The backend is responsible for </a:t>
            </a:r>
            <a:r>
              <a:rPr lang="en-US" b="1" dirty="0"/>
              <a:t>handling video uploads, preprocessing, and communicating with the trained model</a:t>
            </a:r>
            <a:r>
              <a:rPr lang="en-US" dirty="0"/>
              <a:t>. Technologies like </a:t>
            </a:r>
            <a:r>
              <a:rPr lang="en-US" b="1" dirty="0"/>
              <a:t>Python (Flask/Django), TensorFlow/</a:t>
            </a:r>
            <a:r>
              <a:rPr lang="en-US" b="1" dirty="0" err="1"/>
              <a:t>PyTorch</a:t>
            </a:r>
            <a:r>
              <a:rPr lang="en-US" b="1" dirty="0"/>
              <a:t>, and OpenCV</a:t>
            </a:r>
            <a:r>
              <a:rPr lang="en-US" dirty="0"/>
              <a:t> are used.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13</a:t>
            </a:fld>
            <a:endParaRPr lang="en-US"/>
          </a:p>
        </p:txBody>
      </p:sp>
      <p:sp>
        <p:nvSpPr>
          <p:cNvPr id="1048624" name="TextBox 2"/>
          <p:cNvSpPr txBox="1"/>
          <p:nvPr/>
        </p:nvSpPr>
        <p:spPr>
          <a:xfrm>
            <a:off x="1371599" y="793630"/>
            <a:ext cx="7651631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Dataset Description:</a:t>
            </a:r>
          </a:p>
          <a:p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Dataset Name:</a:t>
            </a:r>
            <a:r>
              <a:rPr lang="en-IN" dirty="0"/>
              <a:t> Deepfake dataset by </a:t>
            </a:r>
            <a:r>
              <a:rPr lang="en-IN" dirty="0" err="1"/>
              <a:t>PeilWang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Size:</a:t>
            </a:r>
            <a:r>
              <a:rPr lang="en-IN" dirty="0"/>
              <a:t> Approximately 25GB of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Purpose:</a:t>
            </a:r>
            <a:r>
              <a:rPr lang="en-IN" dirty="0"/>
              <a:t> Used for deepfake detection research and model training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Structure: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Training Set:</a:t>
            </a:r>
            <a:r>
              <a:rPr lang="en-IN" dirty="0"/>
              <a:t> Contains both real and fake images for 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Validation Set:</a:t>
            </a:r>
            <a:r>
              <a:rPr lang="en-IN" dirty="0"/>
              <a:t> Used to evaluate model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CSV Files:</a:t>
            </a:r>
            <a:r>
              <a:rPr lang="en-IN" dirty="0"/>
              <a:t> Provides mappings between image filenames and their corresponding labels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14</a:t>
            </a:fld>
            <a:endParaRPr lang="en-US"/>
          </a:p>
        </p:txBody>
      </p:sp>
      <p:sp>
        <p:nvSpPr>
          <p:cNvPr id="1048626" name="TextBox 3"/>
          <p:cNvSpPr txBox="1"/>
          <p:nvPr/>
        </p:nvSpPr>
        <p:spPr>
          <a:xfrm>
            <a:off x="267418" y="81279"/>
            <a:ext cx="10085121" cy="5425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Source and Collection:</a:t>
            </a:r>
          </a:p>
          <a:p>
            <a:r>
              <a:rPr lang="en-US" dirty="0"/>
              <a:t>The dataset consists of </a:t>
            </a:r>
            <a:r>
              <a:rPr lang="en-US" b="1" dirty="0"/>
              <a:t>real and fake videos</a:t>
            </a:r>
            <a:r>
              <a:rPr lang="en-US" dirty="0"/>
              <a:t>, sourced from publicly available </a:t>
            </a:r>
            <a:r>
              <a:rPr lang="en-US" b="1" dirty="0"/>
              <a:t>Deepfake detection datasets</a:t>
            </a:r>
            <a:r>
              <a:rPr lang="en-US" dirty="0"/>
              <a:t> such as </a:t>
            </a:r>
            <a:r>
              <a:rPr lang="en-US" b="1" dirty="0" err="1"/>
              <a:t>FaceForensics</a:t>
            </a:r>
            <a:r>
              <a:rPr lang="en-US" b="1" dirty="0"/>
              <a:t>++, Celeb-DF, and DFDC (Deepfake Detection Challenge)</a:t>
            </a:r>
            <a:r>
              <a:rPr lang="en-US" dirty="0"/>
              <a:t>. These datasets contain a diverse range of manipulated and authentic videos, helping in training a robust detection model.</a:t>
            </a:r>
          </a:p>
          <a:p>
            <a:endParaRPr lang="en-US" dirty="0"/>
          </a:p>
          <a:p>
            <a:r>
              <a:rPr lang="en-US" b="1" dirty="0"/>
              <a:t>Data Composition and Statistics:</a:t>
            </a:r>
          </a:p>
          <a:p>
            <a:r>
              <a:rPr lang="en-US" dirty="0"/>
              <a:t>The dataset includes </a:t>
            </a:r>
            <a:r>
              <a:rPr lang="en-US" b="1" dirty="0"/>
              <a:t>thousands of videos</a:t>
            </a:r>
            <a:r>
              <a:rPr lang="en-US" dirty="0"/>
              <a:t> labeled as </a:t>
            </a:r>
            <a:r>
              <a:rPr lang="en-US" b="1" dirty="0"/>
              <a:t>real or fake</a:t>
            </a:r>
            <a:r>
              <a:rPr lang="en-US" dirty="0"/>
              <a:t>. Each video undergoes </a:t>
            </a:r>
            <a:r>
              <a:rPr lang="en-US" b="1" dirty="0"/>
              <a:t>preprocessing</a:t>
            </a:r>
            <a:r>
              <a:rPr lang="en-US" dirty="0"/>
              <a:t>, where frames are extracted, and face regions are cropped for feature extraction. The processed dataset contains </a:t>
            </a:r>
            <a:r>
              <a:rPr lang="en-US" b="1" dirty="0"/>
              <a:t>cropped face videos</a:t>
            </a:r>
            <a:r>
              <a:rPr lang="en-US" dirty="0"/>
              <a:t>, ensuring that the model focuses on facial details. Statistical analysis of the dataset includes </a:t>
            </a:r>
            <a:r>
              <a:rPr lang="en-US" b="1" dirty="0"/>
              <a:t>balanced class distribution</a:t>
            </a:r>
            <a:r>
              <a:rPr lang="en-US" dirty="0"/>
              <a:t>, ensuring that real and fake videos are equally represented to avoid bias.</a:t>
            </a:r>
          </a:p>
          <a:p>
            <a:endParaRPr lang="en-US" dirty="0"/>
          </a:p>
          <a:p>
            <a:r>
              <a:rPr lang="en-US" b="1" dirty="0"/>
              <a:t>Qualitative Examples:</a:t>
            </a:r>
          </a:p>
          <a:p>
            <a:r>
              <a:rPr lang="en-US" dirty="0"/>
              <a:t>Examples of </a:t>
            </a:r>
            <a:r>
              <a:rPr lang="en-US" b="1" dirty="0"/>
              <a:t>fake videos</a:t>
            </a:r>
            <a:r>
              <a:rPr lang="en-US" dirty="0"/>
              <a:t> in the dataset include </a:t>
            </a:r>
            <a:r>
              <a:rPr lang="en-US" b="1" dirty="0"/>
              <a:t>Deepfake-generated celebrity videos</a:t>
            </a:r>
            <a:r>
              <a:rPr lang="en-US" dirty="0"/>
              <a:t>, </a:t>
            </a:r>
            <a:r>
              <a:rPr lang="en-US" b="1" dirty="0"/>
              <a:t>synthetically altered speeches</a:t>
            </a:r>
            <a:r>
              <a:rPr lang="en-US" dirty="0"/>
              <a:t>, and </a:t>
            </a:r>
            <a:r>
              <a:rPr lang="en-US" b="1" dirty="0"/>
              <a:t>AI-manipulated face swaps</a:t>
            </a:r>
            <a:r>
              <a:rPr lang="en-US" dirty="0"/>
              <a:t>. </a:t>
            </a:r>
            <a:r>
              <a:rPr lang="en-US" b="1" dirty="0"/>
              <a:t>Real videos</a:t>
            </a:r>
            <a:r>
              <a:rPr lang="en-US" dirty="0"/>
              <a:t> consist of </a:t>
            </a:r>
            <a:r>
              <a:rPr lang="en-US" b="1" dirty="0"/>
              <a:t>authentic interviews, speeches, and publicly available video clips</a:t>
            </a:r>
            <a:r>
              <a:rPr lang="en-US" dirty="0"/>
              <a:t>. This diversity ensures that the model learns to differentiate between genuine and manipulated videos accurately.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15</a:t>
            </a:fld>
            <a:endParaRPr lang="en-US"/>
          </a:p>
        </p:txBody>
      </p:sp>
      <p:sp>
        <p:nvSpPr>
          <p:cNvPr id="1048628" name="TextBox 4"/>
          <p:cNvSpPr txBox="1"/>
          <p:nvPr/>
        </p:nvSpPr>
        <p:spPr>
          <a:xfrm>
            <a:off x="355368" y="232916"/>
            <a:ext cx="9997172" cy="5692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Data Preparation</a:t>
            </a:r>
            <a:r>
              <a:rPr lang="en-IN" dirty="0"/>
              <a:t>: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US" b="1" dirty="0"/>
              <a:t>Data Cleaning and Preprocessing: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Removing Duplicates and Low-Quality Videos:</a:t>
            </a:r>
            <a:r>
              <a:rPr lang="en-US" dirty="0"/>
              <a:t> Any duplicate or corrupted videos were filtered 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Splitting Videos into Frames:</a:t>
            </a:r>
            <a:r>
              <a:rPr lang="en-US" dirty="0"/>
              <a:t> Each video was converted into individual frames for better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Face Detection and Cropping:</a:t>
            </a:r>
            <a:r>
              <a:rPr lang="en-US" dirty="0"/>
              <a:t> Using OpenCV and </a:t>
            </a:r>
            <a:r>
              <a:rPr lang="en-US" dirty="0" err="1"/>
              <a:t>Dlib</a:t>
            </a:r>
            <a:r>
              <a:rPr lang="en-US" dirty="0"/>
              <a:t>, facial regions were detected and cropped to remove unnecessary background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Frame Selection:</a:t>
            </a:r>
            <a:r>
              <a:rPr lang="en-US" dirty="0"/>
              <a:t> Blurry, low-quality, or occluded face frames were removed to ensure high-quality input for model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</a:t>
            </a:r>
            <a:r>
              <a:rPr lang="en-US" dirty="0"/>
              <a:t>.</a:t>
            </a:r>
            <a:r>
              <a:rPr lang="en-US" b="1" dirty="0"/>
              <a:t> Data Formatting and Standardization: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Resizing:</a:t>
            </a:r>
            <a:r>
              <a:rPr lang="en-US" dirty="0"/>
              <a:t> All cropped face images were resized to a fixed dimension (e.g., 224x224 pixels) for consistent input to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Normalization:</a:t>
            </a:r>
            <a:r>
              <a:rPr lang="en-US" dirty="0"/>
              <a:t> Pixel values were scaled between 0 and 1 to improve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Frame Sequence Generation:</a:t>
            </a:r>
            <a:r>
              <a:rPr lang="en-US" dirty="0"/>
              <a:t> Instead of using single images, video frames were grouped into sequences to preserve temporal consistency for LSTM-based classification.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16</a:t>
            </a:fld>
            <a:endParaRPr lang="en-US"/>
          </a:p>
        </p:txBody>
      </p:sp>
      <p:sp>
        <p:nvSpPr>
          <p:cNvPr id="1048630" name="TextBox 3"/>
          <p:cNvSpPr txBox="1"/>
          <p:nvPr/>
        </p:nvSpPr>
        <p:spPr>
          <a:xfrm>
            <a:off x="319176" y="370936"/>
            <a:ext cx="10033363" cy="435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Data Statistics and Balancing: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Equal Distribution of Classes:</a:t>
            </a:r>
            <a:r>
              <a:rPr lang="en-US" dirty="0"/>
              <a:t> The dataset was balanced to contain an equal number of real and fake videos to prevent model bias.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Frame Count Analysis:</a:t>
            </a:r>
            <a:r>
              <a:rPr lang="en-US" dirty="0"/>
              <a:t> Videos with too few frames were removed to maintain uniformity in sequence length.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 Data Sample:</a:t>
            </a:r>
            <a:r>
              <a:rPr lang="en-US" dirty="0"/>
              <a:t> A Deepfake video of a celebrity speech is transformed into a sequence of 50 cropped face frames, ensuring the model captures temporal features effectively.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4. Frontend and Backend Integration: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Frontend:</a:t>
            </a:r>
            <a:r>
              <a:rPr lang="en-US" dirty="0"/>
              <a:t> Users can upload videos and receive Deepfake detection results using a web-based interface built with </a:t>
            </a:r>
            <a:r>
              <a:rPr lang="en-US" b="1" dirty="0"/>
              <a:t>React.js, HTML, CSS, and JavaScript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Backend:</a:t>
            </a:r>
            <a:r>
              <a:rPr lang="en-US" dirty="0"/>
              <a:t> The backend, developed using </a:t>
            </a:r>
            <a:r>
              <a:rPr lang="en-US" b="1" dirty="0"/>
              <a:t>Python (Flask/Django), TensorFlow/</a:t>
            </a:r>
            <a:r>
              <a:rPr lang="en-US" b="1" dirty="0" err="1"/>
              <a:t>PyTorch</a:t>
            </a:r>
            <a:r>
              <a:rPr lang="en-US" b="1" dirty="0"/>
              <a:t>, and OpenCV</a:t>
            </a:r>
            <a:r>
              <a:rPr lang="en-US" dirty="0"/>
              <a:t>, handles </a:t>
            </a:r>
            <a:r>
              <a:rPr lang="en-US" b="1" dirty="0"/>
              <a:t>data preprocessing, feature extraction (</a:t>
            </a:r>
            <a:r>
              <a:rPr lang="en-US" b="1" dirty="0" err="1"/>
              <a:t>ResNext</a:t>
            </a:r>
            <a:r>
              <a:rPr lang="en-US" b="1" dirty="0"/>
              <a:t>), and classification (LSTM)</a:t>
            </a:r>
            <a:r>
              <a:rPr lang="en-US" dirty="0"/>
              <a:t>. After processing, the results are sent back to the frontend, displaying whether the uploaded video is </a:t>
            </a:r>
            <a:r>
              <a:rPr lang="en-US" b="1" dirty="0"/>
              <a:t>real or fake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17</a:t>
            </a:fld>
            <a:endParaRPr lang="en-US"/>
          </a:p>
        </p:txBody>
      </p:sp>
      <p:pic>
        <p:nvPicPr>
          <p:cNvPr id="209717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814387"/>
            <a:ext cx="9618453" cy="522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18</a:t>
            </a:fld>
            <a:endParaRPr lang="en-US"/>
          </a:p>
        </p:txBody>
      </p:sp>
      <p:sp>
        <p:nvSpPr>
          <p:cNvPr id="1048633" name="TextBox 3"/>
          <p:cNvSpPr txBox="1"/>
          <p:nvPr/>
        </p:nvSpPr>
        <p:spPr>
          <a:xfrm>
            <a:off x="681487" y="552091"/>
            <a:ext cx="9946256" cy="435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Approach</a:t>
            </a:r>
          </a:p>
          <a:p>
            <a:r>
              <a:rPr lang="en-US" dirty="0"/>
              <a:t>The deepfake detection system is built using a combination of deep learning techniques and computer vision methods. The approach follows a structured pipeline, including data preprocessing, model training, and performance evaluation.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 Preprocessing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Images are resized, normalized, and converted into a structured format.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dataset is split into training and validation sets to ensure unbiased learning.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Model Selection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Convolutional Neural Network (CNN) architecture is used for feature extraction.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Additional models like </a:t>
            </a:r>
            <a:r>
              <a:rPr lang="en-US" dirty="0" err="1"/>
              <a:t>ResNeXt</a:t>
            </a:r>
            <a:r>
              <a:rPr lang="en-US" dirty="0"/>
              <a:t> and LSTMs are explored for improved detection.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Training and Optimization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Models are trained using categorical cross-entropy loss and the Adam optimizer.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Data augmentation techniques are applied to improve generalization.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Performance Evaluation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Accuracy, precision, recall, and F1-score are used as key performance metrics.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Confusion matrices and loss/accuracy graphs are analyzed for model effectiveness.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19</a:t>
            </a:fld>
            <a:endParaRPr lang="en-US"/>
          </a:p>
        </p:txBody>
      </p:sp>
      <p:sp>
        <p:nvSpPr>
          <p:cNvPr id="1048635" name="TextBox 3"/>
          <p:cNvSpPr txBox="1"/>
          <p:nvPr/>
        </p:nvSpPr>
        <p:spPr>
          <a:xfrm>
            <a:off x="396814" y="431321"/>
            <a:ext cx="9955725" cy="489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1. Intended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Preprocessing: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Extract video frames using </a:t>
            </a:r>
            <a:r>
              <a:rPr lang="en-IN" b="1" dirty="0"/>
              <a:t>OpenCV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Detect and crop faces using </a:t>
            </a:r>
            <a:r>
              <a:rPr lang="en-IN" b="1" dirty="0" err="1"/>
              <a:t>Dlib</a:t>
            </a:r>
            <a:r>
              <a:rPr lang="en-IN" b="1" dirty="0"/>
              <a:t>/</a:t>
            </a:r>
            <a:r>
              <a:rPr lang="en-IN" b="1" dirty="0" err="1"/>
              <a:t>Mediapipe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Normalize and resize images to </a:t>
            </a:r>
            <a:r>
              <a:rPr lang="en-IN" b="1" dirty="0"/>
              <a:t>224x224 pixels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Convert frames into </a:t>
            </a:r>
            <a:r>
              <a:rPr lang="en-IN" b="1" dirty="0"/>
              <a:t>temporal sequences</a:t>
            </a:r>
            <a:r>
              <a:rPr lang="en-IN" dirty="0"/>
              <a:t> for LSTM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Feature Extraction: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Utilize </a:t>
            </a:r>
            <a:r>
              <a:rPr lang="en-IN" b="1" dirty="0" err="1"/>
              <a:t>ResNext</a:t>
            </a:r>
            <a:r>
              <a:rPr lang="en-IN" dirty="0"/>
              <a:t> to extract deep visual features from cropped face sequences.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Apply </a:t>
            </a:r>
            <a:r>
              <a:rPr lang="en-IN" b="1" dirty="0"/>
              <a:t>pretrained models</a:t>
            </a:r>
            <a:r>
              <a:rPr lang="en-IN" dirty="0"/>
              <a:t> to leverage learned representations from large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Deepfake Classification: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Train an </a:t>
            </a:r>
            <a:r>
              <a:rPr lang="en-IN" b="1" dirty="0"/>
              <a:t>LSTM-based sequential model</a:t>
            </a:r>
            <a:r>
              <a:rPr lang="en-IN" dirty="0"/>
              <a:t> to </a:t>
            </a:r>
            <a:r>
              <a:rPr lang="en-IN" dirty="0" err="1"/>
              <a:t>analyze</a:t>
            </a:r>
            <a:r>
              <a:rPr lang="en-IN" dirty="0"/>
              <a:t> temporal dependencies in video frames.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Optimize the model using </a:t>
            </a:r>
            <a:r>
              <a:rPr lang="en-IN" b="1" dirty="0"/>
              <a:t>categorical cross-entropy loss</a:t>
            </a:r>
            <a:r>
              <a:rPr lang="en-IN" dirty="0"/>
              <a:t> and </a:t>
            </a:r>
            <a:r>
              <a:rPr lang="en-IN" b="1" dirty="0"/>
              <a:t>Adam optimizer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b="1" dirty="0"/>
              <a:t>data augmentation techniques</a:t>
            </a:r>
            <a:r>
              <a:rPr lang="en-IN" dirty="0"/>
              <a:t> to improve model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Model Evaluation: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Compute </a:t>
            </a:r>
            <a:r>
              <a:rPr lang="en-IN" b="1" dirty="0"/>
              <a:t>confusion matrix, accuracy, precision, recall, and F1-score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Conduct </a:t>
            </a:r>
            <a:r>
              <a:rPr lang="en-IN" b="1" dirty="0"/>
              <a:t>cross-validation</a:t>
            </a:r>
            <a:r>
              <a:rPr lang="en-IN" dirty="0"/>
              <a:t> to assess model robustness.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Rectangle 1"/>
          <p:cNvSpPr/>
          <p:nvPr/>
        </p:nvSpPr>
        <p:spPr>
          <a:xfrm>
            <a:off x="796018" y="267454"/>
            <a:ext cx="10446961" cy="929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MOTIVATION</a:t>
            </a:r>
          </a:p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reason for taking up this project on the chosen topic?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9" name="TextBox 3"/>
          <p:cNvSpPr txBox="1"/>
          <p:nvPr/>
        </p:nvSpPr>
        <p:spPr>
          <a:xfrm>
            <a:off x="717802" y="1522789"/>
            <a:ext cx="7166298" cy="2186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209715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98" y="1251519"/>
            <a:ext cx="2263545" cy="1935355"/>
          </a:xfrm>
          <a:prstGeom prst="rect">
            <a:avLst/>
          </a:prstGeom>
        </p:spPr>
      </p:pic>
      <p:pic>
        <p:nvPicPr>
          <p:cNvPr id="209716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7" y="3516459"/>
            <a:ext cx="5501421" cy="3094549"/>
          </a:xfrm>
          <a:prstGeom prst="rect">
            <a:avLst/>
          </a:prstGeom>
        </p:spPr>
      </p:pic>
      <p:pic>
        <p:nvPicPr>
          <p:cNvPr id="209716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07" y="1193204"/>
            <a:ext cx="2680735" cy="2146384"/>
          </a:xfrm>
          <a:prstGeom prst="rect">
            <a:avLst/>
          </a:prstGeom>
        </p:spPr>
      </p:pic>
      <p:pic>
        <p:nvPicPr>
          <p:cNvPr id="209716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466" y="0"/>
            <a:ext cx="1230534" cy="8268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20</a:t>
            </a:fld>
            <a:endParaRPr lang="en-US"/>
          </a:p>
        </p:txBody>
      </p:sp>
      <p:sp>
        <p:nvSpPr>
          <p:cNvPr id="1048637" name="TextBox 3"/>
          <p:cNvSpPr txBox="1"/>
          <p:nvPr/>
        </p:nvSpPr>
        <p:spPr>
          <a:xfrm>
            <a:off x="370936" y="120770"/>
            <a:ext cx="10067026" cy="5958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2. Baselines for Comparison: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Traditional CNN Models: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Compare performance against </a:t>
            </a:r>
            <a:r>
              <a:rPr lang="en-IN" b="1" dirty="0"/>
              <a:t>standard CNN architectures (</a:t>
            </a:r>
            <a:r>
              <a:rPr lang="en-IN" b="1" dirty="0" err="1"/>
              <a:t>ResNet</a:t>
            </a:r>
            <a:r>
              <a:rPr lang="en-IN" b="1" dirty="0"/>
              <a:t>, VGG16, </a:t>
            </a:r>
            <a:r>
              <a:rPr lang="en-IN" b="1" dirty="0" err="1"/>
              <a:t>MobileNet</a:t>
            </a:r>
            <a:r>
              <a:rPr lang="en-IN" b="1" dirty="0"/>
              <a:t>)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Evaluate their ability to detect Deepfake patterns without temporal </a:t>
            </a:r>
            <a:r>
              <a:rPr lang="en-IN" dirty="0" err="1"/>
              <a:t>modeling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Pretrained Deepfake Detectors: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Benchmark against models trained on </a:t>
            </a:r>
            <a:r>
              <a:rPr lang="en-IN" b="1" dirty="0" err="1"/>
              <a:t>FaceForensics</a:t>
            </a:r>
            <a:r>
              <a:rPr lang="en-IN" b="1" dirty="0"/>
              <a:t>++, Celeb-DF, and DFDC datasets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Assess performance in terms of </a:t>
            </a:r>
            <a:r>
              <a:rPr lang="en-IN" b="1" dirty="0"/>
              <a:t>accuracy, generalization, and robustness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Frame-based vs. Video-based Approaches: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Compare results of </a:t>
            </a:r>
            <a:r>
              <a:rPr lang="en-IN" b="1" dirty="0"/>
              <a:t>single-frame classification (CNN-based models)</a:t>
            </a:r>
            <a:r>
              <a:rPr lang="en-IN" dirty="0"/>
              <a:t> versus </a:t>
            </a:r>
            <a:r>
              <a:rPr lang="en-IN" b="1" dirty="0"/>
              <a:t>sequence-based classification (LSTM-based models)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Analyze</a:t>
            </a:r>
            <a:r>
              <a:rPr lang="en-IN" dirty="0"/>
              <a:t> the importance of </a:t>
            </a:r>
            <a:r>
              <a:rPr lang="en-IN" b="1" dirty="0"/>
              <a:t>temporal information</a:t>
            </a:r>
            <a:r>
              <a:rPr lang="en-IN" dirty="0"/>
              <a:t> in detecting Deepfakes.</a:t>
            </a:r>
          </a:p>
          <a:p>
            <a:pPr lvl="1"/>
            <a:endParaRPr lang="en-IN" dirty="0"/>
          </a:p>
          <a:p>
            <a:r>
              <a:rPr lang="en-IN" b="1" dirty="0"/>
              <a:t>3. Frontend and Backend Implementation: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Frontend: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Designed using </a:t>
            </a:r>
            <a:r>
              <a:rPr lang="en-IN" b="1" dirty="0"/>
              <a:t>React.js, HTML, CSS, and JavaScript</a:t>
            </a:r>
            <a:r>
              <a:rPr lang="en-IN" dirty="0"/>
              <a:t> for video uploads and result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Backend: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Developed using </a:t>
            </a:r>
            <a:r>
              <a:rPr lang="en-IN" b="1" dirty="0"/>
              <a:t>Python (Flask/Django)</a:t>
            </a:r>
            <a:r>
              <a:rPr lang="en-IN" dirty="0"/>
              <a:t> for handling video processing, model inference, and API interactions.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Uses </a:t>
            </a:r>
            <a:r>
              <a:rPr lang="en-IN" b="1" dirty="0"/>
              <a:t>TensorFlow/</a:t>
            </a:r>
            <a:r>
              <a:rPr lang="en-IN" b="1" dirty="0" err="1"/>
              <a:t>PyTorch</a:t>
            </a:r>
            <a:r>
              <a:rPr lang="en-IN" dirty="0"/>
              <a:t> for Deepfake detection and </a:t>
            </a:r>
            <a:r>
              <a:rPr lang="en-IN" b="1" dirty="0"/>
              <a:t>OpenCV</a:t>
            </a:r>
            <a:r>
              <a:rPr lang="en-IN" dirty="0"/>
              <a:t> for face preprocessing.</a:t>
            </a:r>
          </a:p>
          <a:p>
            <a:pPr lvl="1"/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21</a:t>
            </a:fld>
            <a:endParaRPr lang="en-US"/>
          </a:p>
        </p:txBody>
      </p:sp>
      <p:sp>
        <p:nvSpPr>
          <p:cNvPr id="1048639" name="TextBox 3"/>
          <p:cNvSpPr txBox="1"/>
          <p:nvPr/>
        </p:nvSpPr>
        <p:spPr>
          <a:xfrm>
            <a:off x="675018" y="679572"/>
            <a:ext cx="9952726" cy="462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Objective-Wise Results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Deepfake Detection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model successfully detects deepfake images with high accuracy in real-time scenarios.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Optimized preprocessing reduces inference time, making the system efficient.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Balanced Performance on Real and Fake Images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 well-balanced dataset ensures that the model performs equally well on both real and fake images.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Avoids bias towards any specific class by maintaining a 50-50 distribution.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Robustness Against Different Deepfake Techniques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model is tested against multiple deepfake datasets, demonstrating strong generalization.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Shows resilience to various deepfake generation methods, including GAN-based and autoencoder-based techniques.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 and Deployment Readiness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model is optimized for deployment in real-world applications.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Supports real-time video frame analysis for detecting deepfake content dynamically.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22</a:t>
            </a:fld>
            <a:endParaRPr lang="en-US"/>
          </a:p>
        </p:txBody>
      </p:sp>
      <p:pic>
        <p:nvPicPr>
          <p:cNvPr id="209717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1457864"/>
            <a:ext cx="5182178" cy="4425350"/>
          </a:xfrm>
          <a:prstGeom prst="rect">
            <a:avLst/>
          </a:prstGeom>
        </p:spPr>
      </p:pic>
      <p:pic>
        <p:nvPicPr>
          <p:cNvPr id="209717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95" y="1457865"/>
            <a:ext cx="5330338" cy="4356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23</a:t>
            </a:fld>
            <a:endParaRPr lang="en-US"/>
          </a:p>
        </p:txBody>
      </p:sp>
      <p:pic>
        <p:nvPicPr>
          <p:cNvPr id="2097173" name="WhatsApp Video 2025-02-22 at 18.41.58_717d35a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093" y="712593"/>
            <a:ext cx="5702060" cy="5352117"/>
          </a:xfrm>
          <a:prstGeom prst="rect">
            <a:avLst/>
          </a:prstGeom>
        </p:spPr>
      </p:pic>
      <p:pic>
        <p:nvPicPr>
          <p:cNvPr id="2097174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064" y="712592"/>
            <a:ext cx="4934310" cy="524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1" fill="hold"/>
                                        <p:tgtEl>
                                          <p:spTgt spid="2097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97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97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7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9717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24</a:t>
            </a:fld>
            <a:endParaRPr lang="en-US"/>
          </a:p>
        </p:txBody>
      </p:sp>
      <p:pic>
        <p:nvPicPr>
          <p:cNvPr id="20971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0" y="1293962"/>
            <a:ext cx="4796287" cy="4735902"/>
          </a:xfrm>
          <a:prstGeom prst="rect">
            <a:avLst/>
          </a:prstGeom>
        </p:spPr>
      </p:pic>
      <p:pic>
        <p:nvPicPr>
          <p:cNvPr id="209717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36" y="1293355"/>
            <a:ext cx="4495204" cy="4736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25</a:t>
            </a:fld>
            <a:endParaRPr lang="en-US"/>
          </a:p>
        </p:txBody>
      </p:sp>
      <p:sp>
        <p:nvSpPr>
          <p:cNvPr id="1048644" name="TextBox 3"/>
          <p:cNvSpPr txBox="1"/>
          <p:nvPr/>
        </p:nvSpPr>
        <p:spPr>
          <a:xfrm>
            <a:off x="776378" y="948906"/>
            <a:ext cx="8788160" cy="462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 Analysis and Comparison</a:t>
            </a:r>
          </a:p>
          <a:p>
            <a:r>
              <a:rPr lang="en-US" dirty="0"/>
              <a:t>The performance of the deepfake detection model is analyzed based on multiple evaluation metrics, including accuracy, precision, recall, and F1-score. The results are compared across different models and datasets to assess effectiveness.</a:t>
            </a:r>
          </a:p>
          <a:p>
            <a:endParaRPr lang="en-US" dirty="0"/>
          </a:p>
          <a:p>
            <a:r>
              <a:rPr lang="en-US" b="1" dirty="0"/>
              <a:t>Performance Metrics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Accuracy</a:t>
            </a:r>
            <a:r>
              <a:rPr lang="en-US" dirty="0"/>
              <a:t> – Measures overall correctness of the model.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Precision</a:t>
            </a:r>
            <a:r>
              <a:rPr lang="en-US" dirty="0"/>
              <a:t> – Evaluates how many predicted fake images were actually fake.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Recall</a:t>
            </a:r>
            <a:r>
              <a:rPr lang="en-US" dirty="0"/>
              <a:t> – Determines how well the model identifies fake images correctly.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F1-Score</a:t>
            </a:r>
            <a:r>
              <a:rPr lang="en-US" dirty="0"/>
              <a:t> – Provides a balance between precision and recall.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proposed model outperforms standard CNN-based deepfake detection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It generalizes well across different datasets such as </a:t>
            </a:r>
            <a:r>
              <a:rPr lang="en-IN" dirty="0" err="1"/>
              <a:t>FaceForensics</a:t>
            </a:r>
            <a:r>
              <a:rPr lang="en-IN" dirty="0"/>
              <a:t>++, DFDC, and Celeb-DF.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Existing methods struggle with unseen deepfake generation techniques, but our approach maintains high accuracy across variations.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26</a:t>
            </a:fld>
            <a:endParaRPr lang="en-US"/>
          </a:p>
        </p:txBody>
      </p:sp>
      <p:pic>
        <p:nvPicPr>
          <p:cNvPr id="209717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3416"/>
            <a:ext cx="9152626" cy="4733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27</a:t>
            </a:fld>
            <a:endParaRPr lang="en-US"/>
          </a:p>
        </p:txBody>
      </p:sp>
      <p:pic>
        <p:nvPicPr>
          <p:cNvPr id="209717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1" y="757237"/>
            <a:ext cx="9653799" cy="5343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28</a:t>
            </a:fld>
            <a:endParaRPr lang="en-US"/>
          </a:p>
        </p:txBody>
      </p:sp>
      <p:sp>
        <p:nvSpPr>
          <p:cNvPr id="1048648" name="TextBox 3"/>
          <p:cNvSpPr txBox="1"/>
          <p:nvPr/>
        </p:nvSpPr>
        <p:spPr>
          <a:xfrm>
            <a:off x="534839" y="819509"/>
            <a:ext cx="8589752" cy="462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Demonstration</a:t>
            </a:r>
          </a:p>
          <a:p>
            <a:r>
              <a:rPr lang="en-US" dirty="0"/>
              <a:t>To validate the effectiveness of the deepfake detection system, real-time experiments were conducted:</a:t>
            </a:r>
          </a:p>
          <a:p>
            <a:endParaRPr lang="en-US" dirty="0"/>
          </a:p>
          <a:p>
            <a:r>
              <a:rPr lang="en-US" b="1" dirty="0"/>
              <a:t>Experiment 1: Real-Time Image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correctly classified deepfake images with 80.83% </a:t>
            </a:r>
            <a:r>
              <a:rPr lang="en-US" b="1" dirty="0"/>
              <a:t>GOOD accuracy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precision ensured minimal false positives in real-world scenarios.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Experiment 2: Video Deepfake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Frames were extracted from videos and analyzed sequentially.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CNN + LSTM model demonstrated </a:t>
            </a:r>
            <a:r>
              <a:rPr lang="en-US" b="1" dirty="0"/>
              <a:t>smooth real-time inference</a:t>
            </a:r>
            <a:r>
              <a:rPr lang="en-US" dirty="0"/>
              <a:t>, detecting fake content within milliseconds per frame.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Experiment 3: Cross-Dataset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was tested on unseen deepfake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successfully identified manipulated videos with an 80.83% </a:t>
            </a:r>
            <a:r>
              <a:rPr lang="en-US" b="1" dirty="0"/>
              <a:t>GOOD ACCURACY</a:t>
            </a:r>
            <a:r>
              <a:rPr lang="en-US" dirty="0"/>
              <a:t>, showcasing its robustness.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29</a:t>
            </a:fld>
            <a:endParaRPr lang="en-US"/>
          </a:p>
        </p:txBody>
      </p:sp>
      <p:sp>
        <p:nvSpPr>
          <p:cNvPr id="1048650" name="TextBox 3"/>
          <p:cNvSpPr txBox="1"/>
          <p:nvPr/>
        </p:nvSpPr>
        <p:spPr>
          <a:xfrm>
            <a:off x="940279" y="828136"/>
            <a:ext cx="555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RESEARCH ARTICLE PROGRESS</a:t>
            </a:r>
            <a:endParaRPr lang="en-IN" b="1" dirty="0"/>
          </a:p>
        </p:txBody>
      </p:sp>
      <p:sp>
        <p:nvSpPr>
          <p:cNvPr id="1048651" name="TextBox 4"/>
          <p:cNvSpPr txBox="1"/>
          <p:nvPr/>
        </p:nvSpPr>
        <p:spPr>
          <a:xfrm>
            <a:off x="1121434" y="1871932"/>
            <a:ext cx="7530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ARTICLE PROGRESS: Completed</a:t>
            </a:r>
          </a:p>
          <a:p>
            <a:r>
              <a:rPr lang="en-US" dirty="0"/>
              <a:t>PLAGIARISM CHECK: Completed</a:t>
            </a:r>
          </a:p>
          <a:p>
            <a:r>
              <a:rPr lang="en-US" dirty="0"/>
              <a:t>Conference submission: Completed</a:t>
            </a:r>
          </a:p>
          <a:p>
            <a:r>
              <a:rPr lang="en-US" dirty="0"/>
              <a:t>Submitted to: 3rd International Conference on Networks, Multimedia, and Information Technology (NMITCON-2025)</a:t>
            </a:r>
          </a:p>
          <a:p>
            <a:r>
              <a:rPr lang="en-US" dirty="0"/>
              <a:t>Track name: NMITCON2025</a:t>
            </a:r>
          </a:p>
          <a:p>
            <a:r>
              <a:rPr lang="en-US" dirty="0"/>
              <a:t>Page name: 565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00" name="Rectangle: Rounded Corners 9"/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97164" name="Graphic 12" descr="Lightbul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048601" name="TextBox 13"/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Broadway" panose="04040905080B02020502" pitchFamily="82" charset="0"/>
                <a:ea typeface="Cambria" panose="02040503050406030204" pitchFamily="18" charset="0"/>
              </a:rPr>
              <a:t>objectives</a:t>
            </a:r>
            <a:endParaRPr lang="en-IN" sz="2800" b="1" dirty="0">
              <a:solidFill>
                <a:schemeClr val="bg1"/>
              </a:solidFill>
              <a:latin typeface="Broadway" panose="04040905080B02020502" pitchFamily="82" charset="0"/>
              <a:ea typeface="Cambria" panose="02040503050406030204" pitchFamily="18" charset="0"/>
            </a:endParaRPr>
          </a:p>
        </p:txBody>
      </p:sp>
      <p:sp>
        <p:nvSpPr>
          <p:cNvPr id="1048602" name="TextBox 14"/>
          <p:cNvSpPr txBox="1"/>
          <p:nvPr/>
        </p:nvSpPr>
        <p:spPr>
          <a:xfrm>
            <a:off x="7104740" y="2847831"/>
            <a:ext cx="3585029" cy="1513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image as deepfake.</a:t>
            </a:r>
          </a:p>
        </p:txBody>
      </p:sp>
      <p:cxnSp>
        <p:nvCxnSpPr>
          <p:cNvPr id="3145728" name="Straight Connector 17"/>
          <p:cNvCxnSpPr>
            <a:cxnSpLocks/>
          </p:cNvCxnSpPr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466" y="0"/>
            <a:ext cx="1230534" cy="826859"/>
          </a:xfrm>
          <a:prstGeom prst="rect">
            <a:avLst/>
          </a:prstGeom>
        </p:spPr>
      </p:pic>
      <p:sp>
        <p:nvSpPr>
          <p:cNvPr id="1048603" name="TextBox 3"/>
          <p:cNvSpPr txBox="1"/>
          <p:nvPr/>
        </p:nvSpPr>
        <p:spPr>
          <a:xfrm>
            <a:off x="354564" y="4175364"/>
            <a:ext cx="6172200" cy="169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1800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4194304" name="Table 3"/>
          <p:cNvGraphicFramePr>
            <a:graphicFrameLocks noGrp="1"/>
          </p:cNvGraphicFramePr>
          <p:nvPr/>
        </p:nvGraphicFramePr>
        <p:xfrm>
          <a:off x="1272876" y="1737583"/>
          <a:ext cx="8127999" cy="42577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1555">
                <a:tc>
                  <a:txBody>
                    <a:bodyPr/>
                    <a:lstStyle/>
                    <a:p>
                      <a:r>
                        <a:rPr lang="en-US" dirty="0"/>
                        <a:t>ROLL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555">
                <a:tc>
                  <a:txBody>
                    <a:bodyPr/>
                    <a:lstStyle/>
                    <a:p>
                      <a:r>
                        <a:rPr lang="en-US" dirty="0"/>
                        <a:t>21B01A5421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CH.V.KUSUMA LATHA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DEVELOPMENT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555">
                <a:tc>
                  <a:txBody>
                    <a:bodyPr/>
                    <a:lstStyle/>
                    <a:p>
                      <a:r>
                        <a:rPr lang="en-US" dirty="0"/>
                        <a:t>21B01A5429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D.MYDHILI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 END DEVELOPMENT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555">
                <a:tc>
                  <a:txBody>
                    <a:bodyPr/>
                    <a:lstStyle/>
                    <a:p>
                      <a:r>
                        <a:rPr lang="en-US" dirty="0"/>
                        <a:t>21B01A5445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J.PUJITHA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 PREPARATION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555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22B0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en-IN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A5402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B.ANU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PREPARATION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8653" name="TextBox 4"/>
          <p:cNvSpPr txBox="1"/>
          <p:nvPr/>
        </p:nvSpPr>
        <p:spPr>
          <a:xfrm>
            <a:off x="1224951" y="552091"/>
            <a:ext cx="378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CONTRIBUTION</a:t>
            </a:r>
            <a:endParaRPr lang="en-IN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4"/>
          <p:cNvSpPr/>
          <p:nvPr/>
        </p:nvSpPr>
        <p:spPr>
          <a:xfrm>
            <a:off x="0" y="18662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48655" name="Oval 5"/>
          <p:cNvSpPr/>
          <p:nvPr/>
        </p:nvSpPr>
        <p:spPr>
          <a:xfrm>
            <a:off x="1278632" y="1492536"/>
            <a:ext cx="3849755" cy="3872928"/>
          </a:xfrm>
          <a:prstGeom prst="ellipse">
            <a:avLst/>
          </a:prstGeom>
          <a:gradFill flip="none" rotWithShape="1">
            <a:gsLst>
              <a:gs pos="0">
                <a:srgbClr val="DDE1E2"/>
              </a:gs>
              <a:gs pos="100000">
                <a:srgbClr val="FFFFFF"/>
              </a:gs>
            </a:gsLst>
            <a:lin ang="16200000" scaled="1"/>
          </a:gradFill>
          <a:ln w="558800">
            <a:noFill/>
          </a:ln>
          <a:effectLst>
            <a:outerShdw blurRad="508000" dist="762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152400" prstMaterial="matte">
            <a:bevelT w="101600" h="12700" prst="softRound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048656" name="TextBox 6"/>
          <p:cNvSpPr txBox="1"/>
          <p:nvPr/>
        </p:nvSpPr>
        <p:spPr>
          <a:xfrm>
            <a:off x="2708989" y="3078330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TOOLS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48657" name="Freeform: Shape 7"/>
          <p:cNvSpPr/>
          <p:nvPr/>
        </p:nvSpPr>
        <p:spPr>
          <a:xfrm>
            <a:off x="3203509" y="616287"/>
            <a:ext cx="2795886" cy="5625426"/>
          </a:xfrm>
          <a:custGeom>
            <a:avLst/>
            <a:gdLst>
              <a:gd name="connsiteX0" fmla="*/ 0 w 2688152"/>
              <a:gd name="connsiteY0" fmla="*/ 0 h 5376300"/>
              <a:gd name="connsiteX1" fmla="*/ 2 w 2688152"/>
              <a:gd name="connsiteY1" fmla="*/ 0 h 5376300"/>
              <a:gd name="connsiteX2" fmla="*/ 2688152 w 2688152"/>
              <a:gd name="connsiteY2" fmla="*/ 2688150 h 5376300"/>
              <a:gd name="connsiteX3" fmla="*/ 2 w 2688152"/>
              <a:gd name="connsiteY3" fmla="*/ 5376300 h 5376300"/>
              <a:gd name="connsiteX4" fmla="*/ 0 w 2688152"/>
              <a:gd name="connsiteY4" fmla="*/ 5376300 h 5376300"/>
              <a:gd name="connsiteX5" fmla="*/ 0 w 2688152"/>
              <a:gd name="connsiteY5" fmla="*/ 5268071 h 5376300"/>
              <a:gd name="connsiteX6" fmla="*/ 186213 w 2688152"/>
              <a:gd name="connsiteY6" fmla="*/ 5258902 h 5376300"/>
              <a:gd name="connsiteX7" fmla="*/ 2565270 w 2688152"/>
              <a:gd name="connsiteY7" fmla="*/ 2688151 h 5376300"/>
              <a:gd name="connsiteX8" fmla="*/ 186213 w 2688152"/>
              <a:gd name="connsiteY8" fmla="*/ 117401 h 5376300"/>
              <a:gd name="connsiteX9" fmla="*/ 0 w 2688152"/>
              <a:gd name="connsiteY9" fmla="*/ 108231 h 53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8152" h="5376300">
                <a:moveTo>
                  <a:pt x="0" y="0"/>
                </a:moveTo>
                <a:lnTo>
                  <a:pt x="2" y="0"/>
                </a:lnTo>
                <a:cubicBezTo>
                  <a:pt x="1484626" y="0"/>
                  <a:pt x="2688152" y="1203526"/>
                  <a:pt x="2688152" y="2688150"/>
                </a:cubicBezTo>
                <a:cubicBezTo>
                  <a:pt x="2688152" y="4172775"/>
                  <a:pt x="1484626" y="5376300"/>
                  <a:pt x="2" y="5376300"/>
                </a:cubicBezTo>
                <a:lnTo>
                  <a:pt x="0" y="5376300"/>
                </a:lnTo>
                <a:lnTo>
                  <a:pt x="0" y="5268071"/>
                </a:lnTo>
                <a:lnTo>
                  <a:pt x="186213" y="5258902"/>
                </a:lnTo>
                <a:cubicBezTo>
                  <a:pt x="1522494" y="5126571"/>
                  <a:pt x="2565270" y="4026109"/>
                  <a:pt x="2565270" y="2688151"/>
                </a:cubicBezTo>
                <a:cubicBezTo>
                  <a:pt x="2565270" y="1350193"/>
                  <a:pt x="1522494" y="249732"/>
                  <a:pt x="186213" y="117401"/>
                </a:cubicBezTo>
                <a:lnTo>
                  <a:pt x="0" y="108231"/>
                </a:lnTo>
                <a:close/>
              </a:path>
            </a:pathLst>
          </a:custGeom>
          <a:gradFill flip="none" rotWithShape="1">
            <a:gsLst>
              <a:gs pos="0">
                <a:srgbClr val="FFD63A"/>
              </a:gs>
              <a:gs pos="25000">
                <a:srgbClr val="F4941D"/>
              </a:gs>
              <a:gs pos="50000">
                <a:srgbClr val="C74399"/>
              </a:gs>
              <a:gs pos="75000">
                <a:srgbClr val="60509C"/>
              </a:gs>
              <a:gs pos="100000">
                <a:srgbClr val="00ACBE"/>
              </a:gs>
            </a:gsLst>
            <a:lin ang="5400000" scaled="1"/>
          </a:gradFill>
          <a:ln w="82550">
            <a:solidFill>
              <a:schemeClr val="bg1">
                <a:lumMod val="95000"/>
              </a:schemeClr>
            </a:solidFill>
          </a:ln>
          <a:effectLst>
            <a:glow rad="762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8658" name="Oval 8"/>
          <p:cNvSpPr/>
          <p:nvPr/>
        </p:nvSpPr>
        <p:spPr>
          <a:xfrm>
            <a:off x="4757901" y="1104498"/>
            <a:ext cx="366574" cy="368781"/>
          </a:xfrm>
          <a:prstGeom prst="ellipse">
            <a:avLst/>
          </a:prstGeom>
          <a:solidFill>
            <a:srgbClr val="FFD539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59" name="Rectangle: Rounded Corners 11"/>
          <p:cNvSpPr/>
          <p:nvPr/>
        </p:nvSpPr>
        <p:spPr>
          <a:xfrm>
            <a:off x="5322498" y="616287"/>
            <a:ext cx="4433977" cy="11934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117"/>
              </a:gs>
              <a:gs pos="100000">
                <a:srgbClr val="FFDB3F"/>
              </a:gs>
            </a:gsLst>
            <a:lin ang="13500000" scaled="1"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OpenCV, </a:t>
            </a:r>
            <a:r>
              <a:rPr lang="en-IN" dirty="0" err="1"/>
              <a:t>Dlib</a:t>
            </a:r>
            <a:r>
              <a:rPr lang="en-IN" dirty="0"/>
              <a:t>, </a:t>
            </a:r>
            <a:r>
              <a:rPr lang="en-IN" dirty="0" err="1"/>
              <a:t>Mediapipe</a:t>
            </a:r>
            <a:endParaRPr lang="en-IN" dirty="0"/>
          </a:p>
          <a:p>
            <a:r>
              <a:rPr lang="en-IN" dirty="0" err="1"/>
              <a:t>ResNext</a:t>
            </a:r>
            <a:r>
              <a:rPr lang="en-IN" dirty="0"/>
              <a:t> (Deep Learning Model)</a:t>
            </a:r>
          </a:p>
        </p:txBody>
      </p:sp>
      <p:sp>
        <p:nvSpPr>
          <p:cNvPr id="1048660" name="Oval 12"/>
          <p:cNvSpPr/>
          <p:nvPr/>
        </p:nvSpPr>
        <p:spPr>
          <a:xfrm>
            <a:off x="5729426" y="3244609"/>
            <a:ext cx="366574" cy="368781"/>
          </a:xfrm>
          <a:prstGeom prst="ellipse">
            <a:avLst/>
          </a:prstGeom>
          <a:solidFill>
            <a:srgbClr val="CC499B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61" name="Rectangle: Rounded Corners 13"/>
          <p:cNvSpPr/>
          <p:nvPr/>
        </p:nvSpPr>
        <p:spPr>
          <a:xfrm>
            <a:off x="6114465" y="2712107"/>
            <a:ext cx="4545563" cy="1255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6228F"/>
              </a:gs>
              <a:gs pos="100000">
                <a:srgbClr val="D3509D"/>
              </a:gs>
            </a:gsLst>
            <a:lin ang="13500000" scaled="1"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LSTM (Long Short-Term Memory</a:t>
            </a:r>
            <a:r>
              <a:rPr lang="en-IN" sz="1100" dirty="0"/>
              <a:t>)</a:t>
            </a:r>
          </a:p>
          <a:p>
            <a:pPr algn="ctr"/>
            <a:r>
              <a:rPr lang="en-IN" dirty="0"/>
              <a:t>TensorFlow, </a:t>
            </a:r>
            <a:r>
              <a:rPr lang="en-IN" dirty="0" err="1"/>
              <a:t>PyTorch</a:t>
            </a:r>
            <a:r>
              <a:rPr lang="en-IN" dirty="0"/>
              <a:t>, </a:t>
            </a:r>
            <a:r>
              <a:rPr lang="en-IN" dirty="0" err="1"/>
              <a:t>Keras</a:t>
            </a:r>
            <a:endParaRPr lang="en-IN" dirty="0"/>
          </a:p>
          <a:p>
            <a:pPr algn="ctr"/>
            <a:endParaRPr lang="en-IN" sz="11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8662" name="Oval 14"/>
          <p:cNvSpPr/>
          <p:nvPr/>
        </p:nvSpPr>
        <p:spPr>
          <a:xfrm>
            <a:off x="5106255" y="5048275"/>
            <a:ext cx="366574" cy="368781"/>
          </a:xfrm>
          <a:prstGeom prst="ellipse">
            <a:avLst/>
          </a:prstGeom>
          <a:solidFill>
            <a:srgbClr val="64539E"/>
          </a:solidFill>
          <a:ln>
            <a:noFill/>
          </a:ln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63" name="Rectangle: Rounded Corners 15"/>
          <p:cNvSpPr/>
          <p:nvPr/>
        </p:nvSpPr>
        <p:spPr>
          <a:xfrm>
            <a:off x="5482754" y="4870439"/>
            <a:ext cx="3839845" cy="13712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73E8F"/>
              </a:gs>
              <a:gs pos="100000">
                <a:srgbClr val="6957A1"/>
              </a:gs>
            </a:gsLst>
            <a:lin ang="13500000" scaled="1"/>
          </a:gradFill>
          <a:ln>
            <a:noFill/>
          </a:ln>
          <a:effectLst>
            <a:innerShdw blurRad="2540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Jupyter</a:t>
            </a:r>
            <a:r>
              <a:rPr lang="en-IN" dirty="0">
                <a:solidFill>
                  <a:schemeClr val="bg1"/>
                </a:solidFill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Visual Studio Code</a:t>
            </a:r>
            <a:endParaRPr lang="en-IN" sz="1100" dirty="0">
              <a:solidFill>
                <a:schemeClr val="bg1"/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048664" name="Rectangle 2"/>
          <p:cNvSpPr>
            <a:spLocks noChangeArrowheads="1"/>
          </p:cNvSpPr>
          <p:nvPr/>
        </p:nvSpPr>
        <p:spPr bwMode="auto">
          <a:xfrm>
            <a:off x="0" y="-184667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32</a:t>
            </a:fld>
            <a:endParaRPr lang="en-US"/>
          </a:p>
        </p:txBody>
      </p:sp>
      <p:sp>
        <p:nvSpPr>
          <p:cNvPr id="1048666" name="TextBox 4"/>
          <p:cNvSpPr txBox="1"/>
          <p:nvPr/>
        </p:nvSpPr>
        <p:spPr>
          <a:xfrm>
            <a:off x="1716658" y="1984075"/>
            <a:ext cx="8022566" cy="2491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 &amp;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Scikit-learn (Confusion Matrix, Accuracy Metrics)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Frontend Development: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React.js, HTML, CSS, JavaScript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Development: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 (Flask/Django)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b="1" dirty="0"/>
              <a:t>Deployment &amp; Hosting:</a:t>
            </a:r>
            <a:r>
              <a:rPr lang="en-US" dirty="0"/>
              <a:t> AWS, Google Cloud, Heroku, Docker (for containerization)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Table 1"/>
          <p:cNvGraphicFramePr>
            <a:graphicFrameLocks noGrp="1"/>
          </p:cNvGraphicFramePr>
          <p:nvPr/>
        </p:nvGraphicFramePr>
        <p:xfrm>
          <a:off x="2032000" y="755780"/>
          <a:ext cx="8128000" cy="549573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82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955">
                <a:tc>
                  <a:txBody>
                    <a:bodyPr/>
                    <a:lstStyle/>
                    <a:p>
                      <a:r>
                        <a:rPr lang="en-IN" b="1" dirty="0"/>
                        <a:t>Task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Duration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955">
                <a:tc>
                  <a:txBody>
                    <a:bodyPr/>
                    <a:lstStyle/>
                    <a:p>
                      <a:r>
                        <a:rPr lang="en-IN" dirty="0"/>
                        <a:t>Data Collection and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           2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955">
                <a:tc>
                  <a:txBody>
                    <a:bodyPr/>
                    <a:lstStyle/>
                    <a:p>
                      <a:r>
                        <a:rPr lang="en-US" dirty="0"/>
                        <a:t>Model Development (ResNext-50 &amp; LSTM integration)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           1 month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955">
                <a:tc>
                  <a:txBody>
                    <a:bodyPr/>
                    <a:lstStyle/>
                    <a:p>
                      <a:r>
                        <a:rPr lang="en-IN" dirty="0"/>
                        <a:t>Training and Fine-Tuning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             1 month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955">
                <a:tc>
                  <a:txBody>
                    <a:bodyPr/>
                    <a:lstStyle/>
                    <a:p>
                      <a:r>
                        <a:rPr lang="en-IN" dirty="0"/>
                        <a:t>Testing and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            2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5955">
                <a:tc>
                  <a:txBody>
                    <a:bodyPr/>
                    <a:lstStyle/>
                    <a:p>
                      <a:r>
                        <a:rPr lang="en-IN" dirty="0"/>
                        <a:t>Final Deployment and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            2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8667" name="TextBox 2"/>
          <p:cNvSpPr txBox="1"/>
          <p:nvPr/>
        </p:nvSpPr>
        <p:spPr>
          <a:xfrm>
            <a:off x="5253134" y="237158"/>
            <a:ext cx="308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Timeline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extBox 1"/>
          <p:cNvSpPr txBox="1"/>
          <p:nvPr/>
        </p:nvSpPr>
        <p:spPr>
          <a:xfrm>
            <a:off x="1306286" y="961053"/>
            <a:ext cx="8901404" cy="275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                   References (in IEEE Format)</a:t>
            </a:r>
          </a:p>
          <a:p>
            <a:endParaRPr lang="en-IN" b="1" dirty="0"/>
          </a:p>
          <a:p>
            <a:pPr>
              <a:buFont typeface="+mj-lt"/>
              <a:buAutoNum type="arabicPeriod"/>
            </a:pPr>
            <a:r>
              <a:rPr lang="en-IN" dirty="0"/>
              <a:t>I. Goodfellow et al., "Generative Adversarial Networks," </a:t>
            </a:r>
            <a:r>
              <a:rPr lang="en-IN" i="1" dirty="0" err="1"/>
              <a:t>NeurIPS</a:t>
            </a:r>
            <a:r>
              <a:rPr lang="en-IN" dirty="0"/>
              <a:t>, 2014.</a:t>
            </a:r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A. </a:t>
            </a:r>
            <a:r>
              <a:rPr lang="en-IN" dirty="0" err="1"/>
              <a:t>Rossler</a:t>
            </a:r>
            <a:r>
              <a:rPr lang="en-IN" dirty="0"/>
              <a:t> et al., "</a:t>
            </a:r>
            <a:r>
              <a:rPr lang="en-IN" dirty="0" err="1"/>
              <a:t>FaceForensics</a:t>
            </a:r>
            <a:r>
              <a:rPr lang="en-IN" dirty="0"/>
              <a:t>++: Learning to Detect Manipulated Facial Images," </a:t>
            </a:r>
            <a:r>
              <a:rPr lang="en-IN" i="1" dirty="0"/>
              <a:t>IEEE Trans. Pattern Anal. Mach. </a:t>
            </a:r>
            <a:r>
              <a:rPr lang="en-IN" i="1" dirty="0" err="1"/>
              <a:t>Intell</a:t>
            </a:r>
            <a:r>
              <a:rPr lang="en-IN" i="1" dirty="0"/>
              <a:t>.</a:t>
            </a:r>
            <a:r>
              <a:rPr lang="en-IN" dirty="0"/>
              <a:t>, vol. 41, no. 12, pp. 2978–2991, Dec. 2019.</a:t>
            </a:r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P. </a:t>
            </a:r>
            <a:r>
              <a:rPr lang="en-IN" dirty="0" err="1"/>
              <a:t>Korshunov</a:t>
            </a:r>
            <a:r>
              <a:rPr lang="en-IN" dirty="0"/>
              <a:t> and S. Marcel, "Deepfakes: A New Threat to Face Recognition?" </a:t>
            </a:r>
            <a:r>
              <a:rPr lang="en-IN" i="1" dirty="0"/>
              <a:t>J. </a:t>
            </a:r>
            <a:r>
              <a:rPr lang="en-IN" i="1" dirty="0" err="1"/>
              <a:t>Artif</a:t>
            </a:r>
            <a:r>
              <a:rPr lang="en-IN" i="1" dirty="0"/>
              <a:t>. </a:t>
            </a:r>
            <a:r>
              <a:rPr lang="en-IN" i="1" dirty="0" err="1"/>
              <a:t>Intell</a:t>
            </a:r>
            <a:r>
              <a:rPr lang="en-IN" i="1" dirty="0"/>
              <a:t>. Res.</a:t>
            </a:r>
            <a:r>
              <a:rPr lang="en-IN" dirty="0"/>
              <a:t>, vol. 69, pp. 135–144, 2020.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" descr="Image result for thank y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</p:spPr>
      </p:pic>
      <p:pic>
        <p:nvPicPr>
          <p:cNvPr id="209718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466" y="0"/>
            <a:ext cx="1230534" cy="8268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466" y="0"/>
            <a:ext cx="1230534" cy="826859"/>
          </a:xfrm>
          <a:prstGeom prst="rect">
            <a:avLst/>
          </a:prstGeom>
        </p:spPr>
      </p:pic>
      <p:sp>
        <p:nvSpPr>
          <p:cNvPr id="1048604" name="TextBox 5"/>
          <p:cNvSpPr txBox="1"/>
          <p:nvPr/>
        </p:nvSpPr>
        <p:spPr>
          <a:xfrm>
            <a:off x="816428" y="1091559"/>
            <a:ext cx="11010122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Details of the Chosen Topic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Name: </a:t>
            </a:r>
            <a:r>
              <a:rPr lang="en-US" b="1" dirty="0"/>
              <a:t>Deepfake Detection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To design and develop a deep learning algorithm capable of classifying videos as either authentic or deepfake.</a:t>
            </a:r>
          </a:p>
        </p:txBody>
      </p:sp>
      <p:sp>
        <p:nvSpPr>
          <p:cNvPr id="1048605" name="TextBox 7"/>
          <p:cNvSpPr txBox="1"/>
          <p:nvPr/>
        </p:nvSpPr>
        <p:spPr>
          <a:xfrm>
            <a:off x="741784" y="2556588"/>
            <a:ext cx="10347649" cy="142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Important Concepts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Deepfake</a:t>
            </a:r>
            <a:r>
              <a:rPr lang="en-IN" dirty="0"/>
              <a:t>: AI-synthesized videos that replace or alter faces using deep learning techniques like </a:t>
            </a:r>
            <a:r>
              <a:rPr lang="en-IN" b="1" dirty="0"/>
              <a:t>Generative Adversarial Networks (GANs)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Deepfake Detection</a:t>
            </a:r>
            <a:r>
              <a:rPr lang="en-IN" dirty="0"/>
              <a:t>: The process of identifying manipulated content in videos to prevent misuse such as fake news, fraud, or privacy violation.</a:t>
            </a:r>
          </a:p>
        </p:txBody>
      </p:sp>
      <p:sp>
        <p:nvSpPr>
          <p:cNvPr id="1048606" name="TextBox 10"/>
          <p:cNvSpPr txBox="1"/>
          <p:nvPr/>
        </p:nvSpPr>
        <p:spPr>
          <a:xfrm>
            <a:off x="2146041" y="360443"/>
            <a:ext cx="5999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                 BACKGROUND</a:t>
            </a:r>
            <a:endParaRPr lang="en-IN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5</a:t>
            </a:fld>
            <a:endParaRPr lang="en-US"/>
          </a:p>
        </p:txBody>
      </p:sp>
      <p:sp>
        <p:nvSpPr>
          <p:cNvPr id="1048608" name="TextBox 3"/>
          <p:cNvSpPr txBox="1"/>
          <p:nvPr/>
        </p:nvSpPr>
        <p:spPr>
          <a:xfrm>
            <a:off x="672860" y="1138688"/>
            <a:ext cx="10067868" cy="275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Definitions and Explanations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Generative Adversarial Networks (GANs)</a:t>
            </a:r>
            <a:r>
              <a:rPr lang="en-US" dirty="0"/>
              <a:t>: A framework consisting of a generator and discriminator network to create and evaluate synthetic content.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ResNext-50</a:t>
            </a:r>
            <a:r>
              <a:rPr lang="en-US" dirty="0"/>
              <a:t>: A deep convolutional neural network used for extracting features in image/video recognition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LSTM (Long Short-Term Memory)</a:t>
            </a:r>
            <a:r>
              <a:rPr lang="en-US" dirty="0"/>
              <a:t>: A recurrent neural network layer used to capture temporal patterns in sequences (e.g., video frames).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1"/>
          <p:cNvSpPr txBox="1"/>
          <p:nvPr/>
        </p:nvSpPr>
        <p:spPr>
          <a:xfrm>
            <a:off x="2565918" y="615821"/>
            <a:ext cx="570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                      Literature Survey</a:t>
            </a:r>
          </a:p>
        </p:txBody>
      </p:sp>
      <p:sp>
        <p:nvSpPr>
          <p:cNvPr id="1048610" name="TextBox 5"/>
          <p:cNvSpPr txBox="1"/>
          <p:nvPr/>
        </p:nvSpPr>
        <p:spPr>
          <a:xfrm>
            <a:off x="1268963" y="1772816"/>
            <a:ext cx="9815804" cy="275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Goodfellow, I., et al. (2014). "Generative Adversarial Networks." </a:t>
            </a:r>
            <a:r>
              <a:rPr lang="en-IN" i="1" dirty="0"/>
              <a:t>Advances in Neural Information Processing Systems (</a:t>
            </a:r>
            <a:r>
              <a:rPr lang="en-IN" i="1" dirty="0" err="1"/>
              <a:t>NeurIPS</a:t>
            </a:r>
            <a:r>
              <a:rPr lang="en-IN" i="1" dirty="0"/>
              <a:t>)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Rossler</a:t>
            </a:r>
            <a:r>
              <a:rPr lang="en-IN" dirty="0"/>
              <a:t>, A., et al. (2019). "</a:t>
            </a:r>
            <a:r>
              <a:rPr lang="en-IN" dirty="0" err="1"/>
              <a:t>FaceForensics</a:t>
            </a:r>
            <a:r>
              <a:rPr lang="en-IN" dirty="0"/>
              <a:t>++: Learning to Detect Manipulated Facial Images." </a:t>
            </a:r>
            <a:r>
              <a:rPr lang="en-IN" i="1" dirty="0"/>
              <a:t>IEEE Transactions on Pattern Analysis and Machine Intelligence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Korshunov</a:t>
            </a:r>
            <a:r>
              <a:rPr lang="en-IN" dirty="0"/>
              <a:t>, P., Marcel, S. (2020). "Deepfakes: A New Threat to Face Recognition?" </a:t>
            </a:r>
            <a:r>
              <a:rPr lang="en-IN" i="1" dirty="0"/>
              <a:t>Journal of Artificial Intelligence Research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7</a:t>
            </a:fld>
            <a:endParaRPr lang="en-US"/>
          </a:p>
        </p:txBody>
      </p:sp>
      <p:sp>
        <p:nvSpPr>
          <p:cNvPr id="1048612" name="TextBox 3"/>
          <p:cNvSpPr txBox="1"/>
          <p:nvPr/>
        </p:nvSpPr>
        <p:spPr>
          <a:xfrm>
            <a:off x="468105" y="679572"/>
            <a:ext cx="10722634" cy="382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1. Early Deepfake Detection Techniques</a:t>
            </a:r>
          </a:p>
          <a:p>
            <a:r>
              <a:rPr lang="en-IN" dirty="0"/>
              <a:t>Initial deepfake detection methods relied on handcrafted features such as facial movement inconsistencies, head pose estimation, and eye blinking patterns. Some key studies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 et al. (2018) proposed a method to detect deepfakes based on unnatural </a:t>
            </a:r>
            <a:r>
              <a:rPr lang="en-IN" b="1" dirty="0"/>
              <a:t>eye blinking frequency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2. Deep Learning-Based Approaches</a:t>
            </a:r>
          </a:p>
          <a:p>
            <a:r>
              <a:rPr lang="en-IN" dirty="0"/>
              <a:t>With the advancement of deep learning, convolutional neural networks (CNNs) and recurrent neural networks (RNNs) have become the dominant techniques for deepfake detection: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FaceForensics</a:t>
            </a:r>
            <a:r>
              <a:rPr lang="en-IN" b="1" dirty="0"/>
              <a:t>++</a:t>
            </a:r>
            <a:r>
              <a:rPr lang="en-IN" dirty="0"/>
              <a:t> (</a:t>
            </a:r>
            <a:r>
              <a:rPr lang="en-IN" dirty="0" err="1"/>
              <a:t>Rössler</a:t>
            </a:r>
            <a:r>
              <a:rPr lang="en-IN" dirty="0"/>
              <a:t> et al., 2019) provided a benchmark dataset and tested various CNN architectures, concluding that </a:t>
            </a:r>
            <a:r>
              <a:rPr lang="en-IN" dirty="0" err="1"/>
              <a:t>XceptionNet</a:t>
            </a:r>
            <a:r>
              <a:rPr lang="en-IN" dirty="0"/>
              <a:t> achieved the highest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/>
              <a:t>ResNet</a:t>
            </a:r>
            <a:r>
              <a:rPr lang="en-IN" b="1" dirty="0"/>
              <a:t> and </a:t>
            </a:r>
            <a:r>
              <a:rPr lang="en-IN" b="1" dirty="0" err="1"/>
              <a:t>EfficientNet</a:t>
            </a:r>
            <a:r>
              <a:rPr lang="en-IN" dirty="0"/>
              <a:t> (Nguyen et al., 2020) were utilized for deepfake detection, demonstrating that deeper networks improve detection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Recurrent-based Models (LSTM, GRU)</a:t>
            </a:r>
            <a:r>
              <a:rPr lang="en-IN" dirty="0"/>
              <a:t> were introduced by </a:t>
            </a:r>
            <a:r>
              <a:rPr lang="en-IN" dirty="0" err="1"/>
              <a:t>Guera</a:t>
            </a:r>
            <a:r>
              <a:rPr lang="en-IN" dirty="0"/>
              <a:t> et al. (2019) to capture temporal inconsistencies in deepfake videos.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8</a:t>
            </a:fld>
            <a:endParaRPr lang="en-US"/>
          </a:p>
        </p:txBody>
      </p:sp>
      <p:sp>
        <p:nvSpPr>
          <p:cNvPr id="1048614" name="TextBox 3"/>
          <p:cNvSpPr txBox="1"/>
          <p:nvPr/>
        </p:nvSpPr>
        <p:spPr>
          <a:xfrm>
            <a:off x="448574" y="1158216"/>
            <a:ext cx="8693269" cy="382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Challenges in Deepfake Detection</a:t>
            </a:r>
          </a:p>
          <a:p>
            <a:r>
              <a:rPr lang="en-US" dirty="0"/>
              <a:t>Despite advancements, deepfake detection faces several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Generalization Issue:</a:t>
            </a:r>
            <a:r>
              <a:rPr lang="en-US" dirty="0"/>
              <a:t> Models trained on specific datasets often fail on unseen deepfake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Adversarial Attacks:</a:t>
            </a:r>
            <a:r>
              <a:rPr lang="en-US" dirty="0"/>
              <a:t> Deepfake generation techniques are evolving to bypass detection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Real-Time Processing:</a:t>
            </a:r>
            <a:r>
              <a:rPr lang="en-US" dirty="0"/>
              <a:t> Detecting deepfakes in real-time remains computationally expensive.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4. Future Directions in Deepfake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of Self-Supervised Learning</a:t>
            </a:r>
            <a:r>
              <a:rPr lang="en-US" dirty="0"/>
              <a:t> to reduce dependency on labeled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Transformer-based architectures</a:t>
            </a:r>
            <a:r>
              <a:rPr lang="en-US" dirty="0"/>
              <a:t> such as Vision Transformers (</a:t>
            </a:r>
            <a:r>
              <a:rPr lang="en-US" dirty="0" err="1"/>
              <a:t>ViTs</a:t>
            </a:r>
            <a:r>
              <a:rPr lang="en-US" dirty="0"/>
              <a:t>) for enhanced feature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Blockchain for Deepfake Authentication</a:t>
            </a:r>
            <a:r>
              <a:rPr lang="en-US" dirty="0"/>
              <a:t> to verify media authenticity at the source.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1"/>
          <p:cNvSpPr txBox="1"/>
          <p:nvPr/>
        </p:nvSpPr>
        <p:spPr>
          <a:xfrm>
            <a:off x="1567543" y="681134"/>
            <a:ext cx="801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Identification and Proposed Solution</a:t>
            </a:r>
            <a:endParaRPr lang="en-IN" sz="2400" b="1" dirty="0"/>
          </a:p>
        </p:txBody>
      </p:sp>
      <p:sp>
        <p:nvSpPr>
          <p:cNvPr id="1048616" name="TextBox 2"/>
          <p:cNvSpPr txBox="1"/>
          <p:nvPr/>
        </p:nvSpPr>
        <p:spPr>
          <a:xfrm>
            <a:off x="1091682" y="1670180"/>
            <a:ext cx="10496939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Problems Identified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Difficulty in detecting fake videos with the naked eye.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increasing misuse of deepfake technology for fake news, financial fraud, and privacy invasion.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 of robust detection methods in real-world scenarios</a:t>
            </a:r>
          </a:p>
        </p:txBody>
      </p:sp>
      <p:sp>
        <p:nvSpPr>
          <p:cNvPr id="1048617" name="TextBox 3"/>
          <p:cNvSpPr txBox="1"/>
          <p:nvPr/>
        </p:nvSpPr>
        <p:spPr>
          <a:xfrm>
            <a:off x="1091682" y="3657600"/>
            <a:ext cx="10702212" cy="195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Proposed Solution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robust detection algorithm utilizing </a:t>
            </a:r>
            <a:r>
              <a:rPr lang="en-US" b="1" dirty="0"/>
              <a:t>ResNext-50</a:t>
            </a:r>
            <a:r>
              <a:rPr lang="en-US" dirty="0"/>
              <a:t> for spatial feature extraction and </a:t>
            </a:r>
            <a:r>
              <a:rPr lang="en-US" b="1" dirty="0"/>
              <a:t>LSTM</a:t>
            </a:r>
            <a:r>
              <a:rPr lang="en-US" dirty="0"/>
              <a:t> for temporal consistency checks.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 advanced preprocessing techniques to create a high-quality dataset, including face cropping and frame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dropout and </a:t>
            </a:r>
            <a:r>
              <a:rPr lang="en-US" dirty="0" err="1"/>
              <a:t>ReLU</a:t>
            </a:r>
            <a:r>
              <a:rPr lang="en-US" dirty="0"/>
              <a:t> activations to improve the model’s generalizability.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2768</Words>
  <Application>Microsoft Office PowerPoint</Application>
  <PresentationFormat>Widescreen</PresentationFormat>
  <Paragraphs>314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Broadway</vt:lpstr>
      <vt:lpstr>Calibri</vt:lpstr>
      <vt:lpstr>Calibri Light</vt:lpstr>
      <vt:lpstr>Cambria</vt:lpstr>
      <vt:lpstr>Century Gothic</vt:lpstr>
      <vt:lpstr>Open Sans Condensed Light</vt:lpstr>
      <vt:lpstr>Times New Roman</vt:lpstr>
      <vt:lpstr>Wingdings 3</vt:lpstr>
      <vt:lpstr>Midnight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Kusuma Magi</cp:lastModifiedBy>
  <cp:revision>1</cp:revision>
  <dcterms:created xsi:type="dcterms:W3CDTF">2020-04-11T22:19:27Z</dcterms:created>
  <dcterms:modified xsi:type="dcterms:W3CDTF">2025-03-10T05:41:54Z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7e9653db09e64b58bbbdcdf9bea3c516</vt:lpwstr>
  </property>
</Properties>
</file>